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  <p:sldMasterId id="2147483912" r:id="rId2"/>
    <p:sldMasterId id="2147483984" r:id="rId3"/>
  </p:sldMasterIdLst>
  <p:notesMasterIdLst>
    <p:notesMasterId r:id="rId30"/>
  </p:notesMasterIdLst>
  <p:handoutMasterIdLst>
    <p:handoutMasterId r:id="rId31"/>
  </p:handoutMasterIdLst>
  <p:sldIdLst>
    <p:sldId id="363" r:id="rId4"/>
    <p:sldId id="269" r:id="rId5"/>
    <p:sldId id="332" r:id="rId6"/>
    <p:sldId id="336" r:id="rId7"/>
    <p:sldId id="278" r:id="rId8"/>
    <p:sldId id="362" r:id="rId9"/>
    <p:sldId id="334" r:id="rId10"/>
    <p:sldId id="347" r:id="rId11"/>
    <p:sldId id="345" r:id="rId12"/>
    <p:sldId id="296" r:id="rId13"/>
    <p:sldId id="297" r:id="rId14"/>
    <p:sldId id="364" r:id="rId15"/>
    <p:sldId id="365" r:id="rId16"/>
    <p:sldId id="367" r:id="rId17"/>
    <p:sldId id="352" r:id="rId18"/>
    <p:sldId id="282" r:id="rId19"/>
    <p:sldId id="338" r:id="rId20"/>
    <p:sldId id="370" r:id="rId21"/>
    <p:sldId id="369" r:id="rId22"/>
    <p:sldId id="291" r:id="rId23"/>
    <p:sldId id="341" r:id="rId24"/>
    <p:sldId id="358" r:id="rId25"/>
    <p:sldId id="371" r:id="rId26"/>
    <p:sldId id="372" r:id="rId27"/>
    <p:sldId id="373" r:id="rId28"/>
    <p:sldId id="268" r:id="rId29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FFF"/>
    <a:srgbClr val="0000FF"/>
    <a:srgbClr val="D1EDFF"/>
    <a:srgbClr val="0000CC"/>
    <a:srgbClr val="0066FF"/>
    <a:srgbClr val="60140C"/>
    <a:srgbClr val="FDCD77"/>
    <a:srgbClr val="F98817"/>
    <a:srgbClr val="FF6600"/>
    <a:srgbClr val="F7CA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82" autoAdjust="0"/>
    <p:restoredTop sz="82293" autoAdjust="0"/>
  </p:normalViewPr>
  <p:slideViewPr>
    <p:cSldViewPr>
      <p:cViewPr varScale="1">
        <p:scale>
          <a:sx n="72" d="100"/>
          <a:sy n="72" d="100"/>
        </p:scale>
        <p:origin x="192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DBFA670-56D8-406D-981F-CB2C35F33C33}" type="datetimeFigureOut">
              <a:rPr lang="ru-RU"/>
              <a:pPr>
                <a:defRPr/>
              </a:pPr>
              <a:t>26.02.2024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C6E676-8362-4E72-8568-C08C8E58B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9552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909" y="2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1E5519-DA57-44FE-942F-CC874764502E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9" tIns="45559" rIns="91119" bIns="45559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93" y="4715352"/>
            <a:ext cx="5439090" cy="4466590"/>
          </a:xfrm>
          <a:prstGeom prst="rect">
            <a:avLst/>
          </a:prstGeom>
        </p:spPr>
        <p:txBody>
          <a:bodyPr vert="horz" lIns="91119" tIns="45559" rIns="91119" bIns="4555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909" y="9429119"/>
            <a:ext cx="2945184" cy="495935"/>
          </a:xfrm>
          <a:prstGeom prst="rect">
            <a:avLst/>
          </a:prstGeom>
        </p:spPr>
        <p:txBody>
          <a:bodyPr vert="horz" lIns="91119" tIns="45559" rIns="91119" bIns="4555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FBCDBE-E5B2-4BFE-9896-88D1324FF1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2256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84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40691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086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485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820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63321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9300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4580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4758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760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951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1372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68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1944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488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557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313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24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79145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4345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13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352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325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FBCDBE-E5B2-4BFE-9896-88D1324FF13B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01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7590D-EF5A-4AD9-B873-1E3F7BD650DA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D6B75-0999-40B5-9EB6-9AFD77EAA0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981E0-0BFC-4BAC-9741-660CC35B32BF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E9A73-6B44-40A2-9BB1-4B7281B34A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0EE31-417E-4E32-9EE5-E8A933143BF7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C85F-5363-4C2D-8D05-057FFB397A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46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5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2024-8AA6-4C40-8CCA-B0C3B6770462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4A9F-32DD-44EB-8F00-FE5BAC119C5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6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9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0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7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1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75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CCA56-C61C-483C-AB5B-52EE5F808553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A749A-AF6A-4C02-A8D4-516F3647B4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1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8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B97EA-88DA-4592-9D0D-9ED53F896C52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4A692-4068-4A08-85E5-4C8390FBB6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9F350-F8BB-4A22-81F3-8AF550AA5751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D915C-5EAB-45B1-89C4-3695E8E864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0EF4C-A05A-4200-B662-7931B952EC5D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2C125-BAB8-4B8B-A159-EE680C24A7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B1B5D-7C0A-4597-9B62-53B46B4B864E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0CF1B-4CCC-460F-BFCB-9660C82CB9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BA5BE-4EC2-47AC-854E-C52EF77227EF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86F61-C513-4A27-890C-153C980877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D28A-2438-4F6C-B793-36956A7D280E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24530-4BFF-413D-A9AE-ED92F33FB5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A794297-D39C-4523-81E3-37A47F5E687C}" type="datetimeFigureOut">
              <a:rPr lang="ru-RU"/>
              <a:pPr>
                <a:defRPr/>
              </a:pPr>
              <a:t>26.02.2024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16766DF-8E7A-4364-BDD6-1A0BCCADF1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27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1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3EDACD7-8FF0-44BE-A618-5D15659AA3EE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26.02.2024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73E7C6A-E8F3-4F69-AF75-136273B2D74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1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2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xib6J5FWf8Ycun7Y7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&#1074;&#1087;-&#1102;&#1085;&#1086;&#1089;&#1090;&#1100;.&#1088;&#1092;/abiturientam/vpmtt_yunost/" TargetMode="Externa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5" y="2152469"/>
            <a:ext cx="8424936" cy="2311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Свердловской области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Верхнепышминский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механико-технологический техникум «Юность»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9992" y="4467978"/>
            <a:ext cx="8854008" cy="187315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 algn="ctr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i="1" dirty="0" smtClean="0">
                <a:ln w="0"/>
                <a:solidFill>
                  <a:srgbClr val="FDCD7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i="1" dirty="0">
              <a:ln w="0"/>
              <a:solidFill>
                <a:srgbClr val="FDCD77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Свердловская 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область, г. Верхняя Пышма, ул. </a:t>
            </a:r>
            <a:r>
              <a:rPr lang="ru-RU" sz="1800" b="1" i="1" dirty="0" err="1">
                <a:ln w="0"/>
                <a:latin typeface="Times New Roman" pitchFamily="18" charset="0"/>
                <a:cs typeface="Times New Roman" pitchFamily="18" charset="0"/>
              </a:rPr>
              <a:t>Кривоусова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, д. 53</a:t>
            </a:r>
          </a:p>
          <a:p>
            <a:pPr marL="0" indent="0" fontAlgn="auto">
              <a:lnSpc>
                <a:spcPct val="90000"/>
              </a:lnSpc>
              <a:spcAft>
                <a:spcPts val="0"/>
              </a:spcAft>
              <a:buNone/>
              <a:defRPr/>
            </a:pPr>
            <a:r>
              <a:rPr lang="ru-RU" sz="1800" b="1" i="1" dirty="0" smtClean="0">
                <a:ln w="0"/>
                <a:latin typeface="Times New Roman" pitchFamily="18" charset="0"/>
                <a:cs typeface="Times New Roman" pitchFamily="18" charset="0"/>
              </a:rPr>
              <a:t>Телефон</a:t>
            </a:r>
            <a:r>
              <a:rPr lang="ru-RU" sz="1800" b="1" i="1" dirty="0">
                <a:ln w="0"/>
                <a:latin typeface="Times New Roman" pitchFamily="18" charset="0"/>
                <a:cs typeface="Times New Roman" pitchFamily="18" charset="0"/>
              </a:rPr>
              <a:t>: +7 (34368) 5–44–86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260648"/>
            <a:ext cx="1530444" cy="129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411760" y="2060848"/>
            <a:ext cx="4320480" cy="2304256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Преимущества 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/>
            </a:r>
            <a:b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обучения в </a:t>
            </a:r>
            <a:r>
              <a:rPr lang="ru-RU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ГАПОУ 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СО "Верхнепышминский </a:t>
            </a:r>
            <a:r>
              <a:rPr lang="ru-RU" sz="2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механико</a:t>
            </a:r>
            <a:r>
              <a:rPr lang="ru-RU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– технологический техникум </a:t>
            </a:r>
            <a:r>
              <a:rPr lang="ru-RU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«Юность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»</a:t>
            </a:r>
            <a:endParaRPr 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69521" y="2420888"/>
            <a:ext cx="1768119" cy="1205940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Бесплатное обучение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533621" y="440527"/>
            <a:ext cx="2232248" cy="100839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Прием без вступительных экзаменов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01597" y="395287"/>
            <a:ext cx="2262426" cy="104543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Стипендия на всех профилях обучения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334200" y="332655"/>
            <a:ext cx="2475600" cy="1224136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Губернаторская стипендия – отличникам учёбы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092280" y="2478669"/>
            <a:ext cx="1673589" cy="125258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Отсрочка от армии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12160" y="4759010"/>
            <a:ext cx="2880320" cy="144513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Производственная практика на рабочих местах предприятий города и области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3601" y="4756170"/>
            <a:ext cx="2377896" cy="1424417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Целевое обучение на технических профилях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87824" y="4759010"/>
            <a:ext cx="2821976" cy="144797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Продолжение обучения по сокращенной   программе в ВУЗах</a:t>
            </a:r>
          </a:p>
        </p:txBody>
      </p:sp>
      <p:cxnSp>
        <p:nvCxnSpPr>
          <p:cNvPr id="21" name="Прямая со стрелкой 20"/>
          <p:cNvCxnSpPr>
            <a:endCxn id="15" idx="2"/>
          </p:cNvCxnSpPr>
          <p:nvPr/>
        </p:nvCxnSpPr>
        <p:spPr>
          <a:xfrm flipH="1" flipV="1">
            <a:off x="1532810" y="1440726"/>
            <a:ext cx="1022966" cy="69213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037640" y="3093745"/>
            <a:ext cx="406362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398812" y="4367944"/>
            <a:ext cx="0" cy="39106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V="1">
            <a:off x="6732240" y="3104963"/>
            <a:ext cx="360040" cy="1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9" idx="0"/>
          </p:cNvCxnSpPr>
          <p:nvPr/>
        </p:nvCxnSpPr>
        <p:spPr>
          <a:xfrm flipH="1">
            <a:off x="1472549" y="4221088"/>
            <a:ext cx="1011219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14" idx="2"/>
          </p:cNvCxnSpPr>
          <p:nvPr/>
        </p:nvCxnSpPr>
        <p:spPr>
          <a:xfrm flipV="1">
            <a:off x="6535465" y="1448919"/>
            <a:ext cx="1114280" cy="677886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572000" y="1538858"/>
            <a:ext cx="0" cy="504058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6659628" y="4221088"/>
            <a:ext cx="792088" cy="535082"/>
          </a:xfrm>
          <a:prstGeom prst="straightConnector1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1288"/>
            <a:ext cx="813824" cy="112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кругленный прямоугольник 1"/>
          <p:cNvSpPr/>
          <p:nvPr/>
        </p:nvSpPr>
        <p:spPr>
          <a:xfrm>
            <a:off x="3155267" y="2492896"/>
            <a:ext cx="2629749" cy="1713768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Целевая подготовка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32688" y="383039"/>
            <a:ext cx="3312368" cy="147818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Производственная практика проходит на рабочих местах с оплатой труда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6384" y="2221384"/>
            <a:ext cx="2736304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Целевое обучение по востребованным </a:t>
            </a:r>
            <a:r>
              <a:rPr lang="ru-RU" sz="2000" b="1" dirty="0" smtClean="0">
                <a:solidFill>
                  <a:srgbClr val="0000CC"/>
                </a:solidFill>
                <a:cs typeface="Browallia New" panose="020B0604020202020204" pitchFamily="34" charset="-34"/>
              </a:rPr>
              <a:t>специальностям</a:t>
            </a:r>
            <a:endParaRPr lang="ru-RU" sz="2000" b="1" dirty="0">
              <a:solidFill>
                <a:srgbClr val="0000CC"/>
              </a:solidFill>
              <a:cs typeface="Browallia New" panose="020B0604020202020204" pitchFamily="34" charset="-34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71300" y="2213773"/>
            <a:ext cx="2732980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Организация занятий в Техническом университете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26848" y="4325337"/>
            <a:ext cx="2732980" cy="1368152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Дополнительная стипендия отличникам учёбы от предприятий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50" y="4340560"/>
            <a:ext cx="2780781" cy="1525279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Гарантированный, расширенный социальный пакет при трудоустройстве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12514" y="4944062"/>
            <a:ext cx="2672502" cy="1492497"/>
          </a:xfrm>
          <a:prstGeom prst="roundRect">
            <a:avLst/>
          </a:prstGeom>
          <a:solidFill>
            <a:srgbClr val="D1EDFF"/>
          </a:solidFill>
          <a:ln>
            <a:solidFill>
              <a:srgbClr val="D1EDFF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00CC"/>
                </a:solidFill>
                <a:cs typeface="Browallia New" panose="020B0604020202020204" pitchFamily="34" charset="-34"/>
              </a:rPr>
              <a:t>Трудоустройство, стажировка на предприятиях </a:t>
            </a:r>
          </a:p>
        </p:txBody>
      </p:sp>
      <p:cxnSp>
        <p:nvCxnSpPr>
          <p:cNvPr id="5" name="Прямая со стрелкой 4"/>
          <p:cNvCxnSpPr>
            <a:stCxn id="2" idx="2"/>
          </p:cNvCxnSpPr>
          <p:nvPr/>
        </p:nvCxnSpPr>
        <p:spPr>
          <a:xfrm flipH="1">
            <a:off x="2914639" y="4206664"/>
            <a:ext cx="1555503" cy="73975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0"/>
            <a:endCxn id="6" idx="2"/>
          </p:cNvCxnSpPr>
          <p:nvPr/>
        </p:nvCxnSpPr>
        <p:spPr>
          <a:xfrm flipV="1">
            <a:off x="4470142" y="1861221"/>
            <a:ext cx="18730" cy="631675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2" idx="2"/>
            <a:endCxn id="12" idx="0"/>
          </p:cNvCxnSpPr>
          <p:nvPr/>
        </p:nvCxnSpPr>
        <p:spPr>
          <a:xfrm flipH="1">
            <a:off x="4448765" y="4206664"/>
            <a:ext cx="21377" cy="737398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2" idx="2"/>
            <a:endCxn id="9" idx="1"/>
          </p:cNvCxnSpPr>
          <p:nvPr/>
        </p:nvCxnSpPr>
        <p:spPr>
          <a:xfrm>
            <a:off x="4470142" y="4206664"/>
            <a:ext cx="1656706" cy="802749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2" idx="1"/>
            <a:endCxn id="7" idx="3"/>
          </p:cNvCxnSpPr>
          <p:nvPr/>
        </p:nvCxnSpPr>
        <p:spPr>
          <a:xfrm flipH="1" flipV="1">
            <a:off x="2832688" y="2905460"/>
            <a:ext cx="322579" cy="444320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" idx="3"/>
            <a:endCxn id="8" idx="1"/>
          </p:cNvCxnSpPr>
          <p:nvPr/>
        </p:nvCxnSpPr>
        <p:spPr>
          <a:xfrm flipV="1">
            <a:off x="5785016" y="2897849"/>
            <a:ext cx="386284" cy="451931"/>
          </a:xfrm>
          <a:prstGeom prst="straightConnector1">
            <a:avLst/>
          </a:prstGeom>
          <a:ln w="1905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5" y="1300080"/>
            <a:ext cx="1227299" cy="60745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84784"/>
            <a:ext cx="4104456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поступить на обучение в техникум на техническую специальность;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05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обучаться - на «4» и «5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быть активным, принимать участие в общественной жизни техникума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соблюдать правила внутреннего распорядка в техникуме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рекомендацию или направление от предприятия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иметь активную профессиональную позицию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написать заявление, подтверждающее личное желание стать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целевиком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»;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0" y="1484784"/>
            <a:ext cx="4145485" cy="4824536"/>
          </a:xfrm>
          <a:prstGeom prst="rect">
            <a:avLst/>
          </a:prstGeom>
          <a:solidFill>
            <a:srgbClr val="D1EDFF"/>
          </a:solidFill>
          <a:ln>
            <a:solidFill>
              <a:srgbClr val="D1EDFF"/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комиссия по отбору кандидатов на целевое обучение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начинает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работать в апреле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список кандидатов на целевое обучение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рассматривает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утверждает список кандидатов и заключает договор со студентом или с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родителями;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предприятия с территорий могут напрямую заключить договора со студентами после зачисления в техникум.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75816"/>
            <a:ext cx="6912768" cy="864096"/>
          </a:xfrm>
          <a:prstGeom prst="rect">
            <a:avLst/>
          </a:prstGeom>
          <a:noFill/>
          <a:ln w="19050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9525">
                  <a:noFill/>
                  <a:prstDash val="solid"/>
                </a:ln>
                <a:solidFill>
                  <a:srgbClr val="0000CC"/>
                </a:solidFill>
                <a:latin typeface="Arial Black" panose="020B0A04020102020204" pitchFamily="34" charset="0"/>
              </a:rPr>
              <a:t>Как  стать студентом по целевому обучению Компании УГМК-Холдинг?</a:t>
            </a:r>
          </a:p>
        </p:txBody>
      </p:sp>
      <p:pic>
        <p:nvPicPr>
          <p:cNvPr id="6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110964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532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830" y="1988840"/>
            <a:ext cx="4176464" cy="4608511"/>
          </a:xfrm>
          <a:prstGeom prst="roundRect">
            <a:avLst/>
          </a:prstGeom>
          <a:ln w="63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«Уралэлектромедь»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 В-Пышма, г. Кировград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«СУЗМ»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Ревда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«Святогор»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Красноуральск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«Сафьяновская медь»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Реж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«Богословское  рудоуправление»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Краснотурьинск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«Малышевское рудоуправление»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Асбест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«Уралкабель»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Екатеринбург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ПАО «Надежденский ПЗ»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Серов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АО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«Сухоложское литье»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Сухой лог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ОАО «ШААЗ»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Курганская обл. г. Шадринск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МЗ «Электросталь Тюмени»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Тюмень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79492"/>
            <a:ext cx="4176464" cy="42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79712" y="188640"/>
            <a:ext cx="5004048" cy="89255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9525">
                  <a:noFill/>
                  <a:prstDash val="solid"/>
                </a:ln>
                <a:solidFill>
                  <a:schemeClr val="tx1"/>
                </a:solidFill>
                <a:cs typeface="Browallia New" panose="020B0604020202020204" pitchFamily="34" charset="-34"/>
              </a:rPr>
              <a:t>Целевая подготовка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rowallia New" panose="020B0604020202020204" pitchFamily="34" charset="-34"/>
              </a:rPr>
            </a:br>
            <a:r>
              <a:rPr lang="ru-RU" sz="2000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«УГМК – Холдинг»</a:t>
            </a:r>
            <a:endParaRPr lang="ru-RU" sz="2000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1298481"/>
            <a:ext cx="5468520" cy="76944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Расположенность предприятий УГМК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kern="0" dirty="0">
                <a:solidFill>
                  <a:srgbClr val="002060"/>
                </a:solidFill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в Свердловской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286622"/>
            <a:ext cx="2880320" cy="64633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26380" y="78447"/>
            <a:ext cx="862012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84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937172"/>
            <a:ext cx="7560840" cy="954107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18.02.12 Технология </a:t>
            </a:r>
            <a:r>
              <a:rPr lang="ru-RU" sz="28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аналитического контроля химических </a:t>
            </a:r>
            <a:r>
              <a:rPr lang="ru-RU" sz="2800" b="1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соединений </a:t>
            </a:r>
            <a:endParaRPr lang="ru-RU" sz="2800" b="1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2030507"/>
            <a:ext cx="3358113" cy="2238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584176" cy="13407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5" y="4408477"/>
            <a:ext cx="3361304" cy="224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35" y="1917746"/>
            <a:ext cx="3123465" cy="207417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r="22575"/>
          <a:stretch/>
        </p:blipFill>
        <p:spPr>
          <a:xfrm rot="5400000">
            <a:off x="5463982" y="3879539"/>
            <a:ext cx="2293369" cy="31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47965" y="823348"/>
            <a:ext cx="6928491" cy="52322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22.02.08 Металлургическое производство </a:t>
            </a:r>
            <a:endParaRPr lang="ru-RU" sz="2800" b="1" dirty="0">
              <a:ln w="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6465"/>
          <a:stretch/>
        </p:blipFill>
        <p:spPr bwMode="auto">
          <a:xfrm>
            <a:off x="4715940" y="1484784"/>
            <a:ext cx="413575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47596"/>
            <a:ext cx="3888432" cy="47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6926" r="10625" b="3932"/>
          <a:stretch/>
        </p:blipFill>
        <p:spPr>
          <a:xfrm>
            <a:off x="4715940" y="4148997"/>
            <a:ext cx="4135751" cy="2664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345" y="123512"/>
            <a:ext cx="702320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75796" y="972017"/>
            <a:ext cx="728369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15.02.16 Технология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машиностроения</a:t>
            </a:r>
          </a:p>
        </p:txBody>
      </p:sp>
      <p:pic>
        <p:nvPicPr>
          <p:cNvPr id="10243" name="Picture 3" descr="D:\РАБОТА\Новый ролик и презентация 2014\материал\станочник6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t="8854" r="8164" b="13199"/>
          <a:stretch/>
        </p:blipFill>
        <p:spPr bwMode="auto">
          <a:xfrm>
            <a:off x="5674920" y="1710497"/>
            <a:ext cx="3080616" cy="265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F:\25.10.17\DSC072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120346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74" y="3933056"/>
            <a:ext cx="3643954" cy="272727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828001"/>
            <a:ext cx="7467719" cy="584775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15.02.19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Сварочное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производство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8" y="1689922"/>
            <a:ext cx="3566910" cy="267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650" y="1577752"/>
            <a:ext cx="4088347" cy="2715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364" y="4281010"/>
            <a:ext cx="3618529" cy="2412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1383912" cy="1164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172" t="19914" r="32923" b="432"/>
          <a:stretch/>
        </p:blipFill>
        <p:spPr>
          <a:xfrm>
            <a:off x="395536" y="1977819"/>
            <a:ext cx="3392626" cy="3323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3445"/>
            <a:ext cx="3548932" cy="2661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4350971"/>
            <a:ext cx="3121152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99928" y="838595"/>
            <a:ext cx="8844072" cy="1058110"/>
          </a:xfrm>
          <a:prstGeom prst="rect">
            <a:avLst/>
          </a:prstGeo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13.02.13 Э</a:t>
            </a: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ксплуатация 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обслуживание электрического и электромеханического оборудования </a:t>
            </a:r>
            <a:r>
              <a:rPr lang="ru-RU" sz="2800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отраслям)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7040" y="210530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  <p:extLst>
      <p:ext uri="{BB962C8B-B14F-4D97-AF65-F5344CB8AC3E}">
        <p14:creationId xmlns:p14="http://schemas.microsoft.com/office/powerpoint/2010/main" val="378709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3"/>
          <p:cNvSpPr>
            <a:spLocks noChangeArrowheads="1"/>
          </p:cNvSpPr>
          <p:nvPr/>
        </p:nvSpPr>
        <p:spPr bwMode="auto">
          <a:xfrm>
            <a:off x="1339178" y="865659"/>
            <a:ext cx="7416824" cy="1384995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</a:rPr>
              <a:t>23.02.07 Техническое </a:t>
            </a: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</a:rPr>
              <a:t>обслуживание и ремонт двигателей, систем и агрегатов автомобилей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5" y="1897260"/>
            <a:ext cx="2537121" cy="3382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74" y="1988246"/>
            <a:ext cx="2538728" cy="3384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564904"/>
            <a:ext cx="2700301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170657" y="289326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  <p:extLst>
      <p:ext uri="{BB962C8B-B14F-4D97-AF65-F5344CB8AC3E}">
        <p14:creationId xmlns:p14="http://schemas.microsoft.com/office/powerpoint/2010/main" val="188033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08"/>
            <a:ext cx="9144000" cy="6658559"/>
          </a:xfrm>
          <a:prstGeom prst="rect">
            <a:avLst/>
          </a:prstGeom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187624" y="61495"/>
            <a:ext cx="7956376" cy="1477328"/>
          </a:xfrm>
          <a:prstGeom prst="rect">
            <a:avLst/>
          </a:prstGeom>
          <a:noFill/>
          <a:ln w="9525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СОВМЕСТНОГО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Правительства Свердловской области и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УГМК</a:t>
            </a:r>
            <a:endParaRPr lang="en-US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«Подготовка высококвалифицированных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для промышленности Свердловской 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области» 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основе государственно-частного партнерства</a:t>
            </a:r>
          </a:p>
        </p:txBody>
      </p:sp>
      <p:pic>
        <p:nvPicPr>
          <p:cNvPr id="16386" name="Picture 2" descr="D:\РАБОТА\Новый ролик и презентация 2014\Герб Свердловской области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055" y="61697"/>
            <a:ext cx="1396357" cy="991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D:\РАБОТА\Новый ролик и презентация 2014\Логотип УГМК 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5194" y="61495"/>
            <a:ext cx="798048" cy="11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17480"/>
          <a:stretch/>
        </p:blipFill>
        <p:spPr>
          <a:xfrm>
            <a:off x="4443616" y="1628799"/>
            <a:ext cx="4549068" cy="2814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/>
          <a:srcRect l="11565" t="11564" r="7170" b="15193"/>
          <a:stretch/>
        </p:blipFill>
        <p:spPr>
          <a:xfrm>
            <a:off x="323528" y="1716241"/>
            <a:ext cx="404808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xn----ctb8aecph4fn.xn--p1ai/upload/images/r1ZsFWzCkJQ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17590" r="15184" b="19041"/>
          <a:stretch/>
        </p:blipFill>
        <p:spPr bwMode="auto">
          <a:xfrm>
            <a:off x="2247367" y="3933056"/>
            <a:ext cx="4530293" cy="2669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5150" y="260350"/>
            <a:ext cx="5976938" cy="579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E46C0A"/>
                </a:solidFill>
                <a:latin typeface="Calibri" pitchFamily="34" charset="0"/>
              </a:rPr>
              <a:t> </a:t>
            </a:r>
            <a:endParaRPr lang="ru-RU" sz="32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7" name="Picture 3" descr="F:\25.10.17\15.02.2014\DSC07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6"/>
          <a:stretch/>
        </p:blipFill>
        <p:spPr bwMode="auto">
          <a:xfrm>
            <a:off x="386080" y="1717972"/>
            <a:ext cx="4022351" cy="214307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531104" y="972017"/>
            <a:ext cx="7535640" cy="584775"/>
          </a:xfrm>
          <a:prstGeom prst="rect">
            <a:avLst/>
          </a:prstGeom>
          <a:noFill/>
          <a:ln w="28575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43.02.15 Поварское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</a:rPr>
              <a:t>и кондитерское дело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9"/>
          <a:stretch/>
        </p:blipFill>
        <p:spPr>
          <a:xfrm>
            <a:off x="271857" y="4064870"/>
            <a:ext cx="4245756" cy="2316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9" b="8126"/>
          <a:stretch/>
        </p:blipFill>
        <p:spPr>
          <a:xfrm>
            <a:off x="4626794" y="1916832"/>
            <a:ext cx="399014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Прямоугольник 1"/>
          <p:cNvSpPr>
            <a:spLocks noChangeArrowheads="1"/>
          </p:cNvSpPr>
          <p:nvPr/>
        </p:nvSpPr>
        <p:spPr bwMode="auto">
          <a:xfrm>
            <a:off x="1162407" y="1268760"/>
            <a:ext cx="7107218" cy="1077218"/>
          </a:xfrm>
          <a:prstGeom prst="rect">
            <a:avLst/>
          </a:prstGeom>
          <a:noFill/>
          <a:ln w="19050">
            <a:noFill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09.02.07 Информационные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системы и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программирование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4120952" cy="2748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564904"/>
            <a:ext cx="4142234" cy="27614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обучение, 3 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555" y="685180"/>
            <a:ext cx="7189909" cy="1113010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43.02.17 Технологии </a:t>
            </a:r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индустрии </a:t>
            </a:r>
            <a:r>
              <a:rPr lang="ru-RU" sz="2800" b="1" dirty="0" smtClean="0">
                <a:ln w="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красоты</a:t>
            </a:r>
            <a:endParaRPr lang="ru-RU" sz="3200" b="1" dirty="0">
              <a:ln w="0">
                <a:noFill/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70" y="1374743"/>
            <a:ext cx="2761417" cy="2761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0" r="1012" b="19151"/>
          <a:stretch/>
        </p:blipFill>
        <p:spPr>
          <a:xfrm>
            <a:off x="194860" y="1535842"/>
            <a:ext cx="4140460" cy="3747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9000" r="10801" b="32151"/>
          <a:stretch/>
        </p:blipFill>
        <p:spPr>
          <a:xfrm>
            <a:off x="4773956" y="4151509"/>
            <a:ext cx="3795194" cy="2553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794656" y="267944"/>
            <a:ext cx="6793831" cy="523220"/>
          </a:xfrm>
          <a:prstGeom prst="rect">
            <a:avLst/>
          </a:prstGeom>
          <a:pattFill prst="pct5">
            <a:fgClr>
              <a:schemeClr val="accent6">
                <a:lumMod val="40000"/>
                <a:lumOff val="60000"/>
              </a:schemeClr>
            </a:fgClr>
            <a:bgClr>
              <a:schemeClr val="bg1"/>
            </a:bgClr>
          </a:pattFill>
          <a:ln w="19050"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alpha val="6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Платное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обучение,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</a:t>
            </a:r>
          </a:p>
        </p:txBody>
      </p:sp>
    </p:spTree>
    <p:extLst>
      <p:ext uri="{BB962C8B-B14F-4D97-AF65-F5344CB8AC3E}">
        <p14:creationId xmlns:p14="http://schemas.microsoft.com/office/powerpoint/2010/main" val="6287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707088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вас!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640960" cy="5328592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День открытых дверей  в ВП  МТТ «Юность», </a:t>
            </a:r>
          </a:p>
          <a:p>
            <a:pPr marL="0" indent="0" algn="ctr">
              <a:buNone/>
            </a:pP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 пройдёт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марта </a:t>
            </a:r>
            <a:r>
              <a:rPr lang="ru-RU" sz="7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7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14.00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Будем рады видеть в гостях будущих выпускников школ, учащихся 9-х классов и их родителей, которые:</a:t>
            </a:r>
          </a:p>
          <a:p>
            <a:pPr marL="0" indent="0">
              <a:buNone/>
            </a:pP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265113">
              <a:lnSpc>
                <a:spcPct val="12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задумались о получении среднего профессионального образования;</a:t>
            </a:r>
          </a:p>
          <a:p>
            <a:pPr marL="357188" indent="-265113">
              <a:lnSpc>
                <a:spcPct val="12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хотите познакомиться с ВП  МТТ «Юность», узнать о направлениях обучения и студенческой жизни.</a:t>
            </a:r>
          </a:p>
          <a:p>
            <a:pPr marL="0" indent="0">
              <a:buNone/>
            </a:pPr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Вы сможете:</a:t>
            </a:r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7188" indent="-357188">
              <a:lnSpc>
                <a:spcPct val="12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задать вопросы студентам, руководству техникума, а так же представителям 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предприятия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«УГМК»;</a:t>
            </a:r>
          </a:p>
          <a:p>
            <a:pPr marL="357188" indent="-357188">
              <a:lnSpc>
                <a:spcPct val="120000"/>
              </a:lnSpc>
              <a:buNone/>
            </a:pP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узнать об условиях поступления, направлениях подготовки, производственных практиках;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</a:t>
            </a:r>
            <a:r>
              <a:rPr lang="ru-RU" sz="6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подготовки для предприятия ОАО «УГМК</a:t>
            </a:r>
            <a:r>
              <a:rPr lang="ru-RU" sz="6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lnSpc>
                <a:spcPct val="120000"/>
              </a:lnSpc>
              <a:buNone/>
            </a:pPr>
            <a:endParaRPr lang="ru-RU" sz="6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ja-JP" alt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6199" y="5805264"/>
            <a:ext cx="878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регистрацию на мероприятие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forms.gle/xib6J5FWf8Ycun7Y7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18" y="5301208"/>
            <a:ext cx="1457257" cy="145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57200" y="2925415"/>
            <a:ext cx="2674640" cy="2833881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компания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368" y="1694999"/>
            <a:ext cx="8507288" cy="45259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17 июня 2024 года</a:t>
            </a:r>
            <a:r>
              <a:rPr lang="ru-RU" dirty="0" smtClean="0"/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15 августа 2024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Понедельник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Вторник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Среда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Четверг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3600" dirty="0" smtClean="0"/>
              <a:t>Пятница</a:t>
            </a:r>
            <a:endParaRPr lang="ru-RU" sz="3600" dirty="0"/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3347864" y="2996952"/>
            <a:ext cx="432048" cy="2762344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3717268"/>
            <a:ext cx="2448272" cy="1080120"/>
          </a:xfrm>
          <a:prstGeom prst="rect">
            <a:avLst/>
          </a:prstGeom>
          <a:solidFill>
            <a:srgbClr val="E1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</a:rPr>
              <a:t>С 9:00 – 16:00</a:t>
            </a:r>
            <a:endParaRPr lang="ru-RU" sz="24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5616" y="5913966"/>
            <a:ext cx="6660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Субботы-Воскресение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ВЫХОДНОЙ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902911"/>
            <a:ext cx="8604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hlinkClick r:id="rId2"/>
              </a:rPr>
              <a:t>Сайт приемной компании </a:t>
            </a:r>
          </a:p>
          <a:p>
            <a:r>
              <a:rPr lang="en-US" sz="2000" dirty="0" smtClean="0">
                <a:hlinkClick r:id="rId2"/>
              </a:rPr>
              <a:t>http</a:t>
            </a:r>
            <a:r>
              <a:rPr lang="en-US" sz="2000" dirty="0">
                <a:hlinkClick r:id="rId2"/>
              </a:rPr>
              <a:t>://</a:t>
            </a:r>
            <a:r>
              <a:rPr lang="ru-RU" sz="2000" dirty="0" err="1">
                <a:hlinkClick r:id="rId2"/>
              </a:rPr>
              <a:t>вп-юность.рф</a:t>
            </a:r>
            <a:r>
              <a:rPr lang="ru-RU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abiturientam</a:t>
            </a:r>
            <a:r>
              <a:rPr lang="en-US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vpmtt_yunost</a:t>
            </a:r>
            <a:r>
              <a:rPr lang="en-US" dirty="0" smtClean="0">
                <a:hlinkClick r:id="rId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466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80728"/>
            <a:ext cx="3788081" cy="44539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980728"/>
            <a:ext cx="4223146" cy="44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07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window dir="vert"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026" y="5040492"/>
            <a:ext cx="8304650" cy="792833"/>
          </a:xfrm>
          <a:noFill/>
          <a:ln>
            <a:noFill/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 smtClean="0">
                <a:ln w="17780" cmpd="sng">
                  <a:solidFill>
                    <a:srgbClr val="002060"/>
                  </a:solidFill>
                  <a:prstDash val="solid"/>
                  <a:miter lim="800000"/>
                </a:ln>
                <a:solidFill>
                  <a:srgbClr val="00206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Добро пожаловать в «ЮНОСТЬ»!</a:t>
            </a:r>
            <a:endParaRPr lang="ru-RU" sz="3600" b="1" dirty="0">
              <a:ln w="17780" cmpd="sng">
                <a:solidFill>
                  <a:srgbClr val="002060"/>
                </a:solidFill>
                <a:prstDash val="solid"/>
                <a:miter lim="800000"/>
              </a:ln>
              <a:solidFill>
                <a:srgbClr val="002060"/>
              </a:solidFill>
              <a:latin typeface="Cambria Math" pitchFamily="18" charset="0"/>
              <a:ea typeface="Cambria Math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11775"/>
          <a:stretch/>
        </p:blipFill>
        <p:spPr>
          <a:xfrm>
            <a:off x="678026" y="764704"/>
            <a:ext cx="789517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2" y="116631"/>
            <a:ext cx="1478291" cy="1251157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763687" y="152570"/>
            <a:ext cx="7075013" cy="1215218"/>
          </a:xfrm>
          <a:noFill/>
          <a:ln w="28575">
            <a:noFill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chemeClr val="bg1">
                <a:alpha val="31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по </a:t>
            </a:r>
            <a:r>
              <a:rPr lang="ru-RU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и проведению демонстрационного </a:t>
            </a:r>
            <a:r>
              <a:rPr lang="ru-RU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экзамена</a:t>
            </a:r>
            <a:endParaRPr lang="ru-RU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397220"/>
            <a:ext cx="3744416" cy="248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11" y="1412776"/>
            <a:ext cx="3763982" cy="250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109616"/>
            <a:ext cx="3741556" cy="2487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9616"/>
            <a:ext cx="3813899" cy="2535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/>
          <p:cNvSpPr/>
          <p:nvPr/>
        </p:nvSpPr>
        <p:spPr>
          <a:xfrm>
            <a:off x="3048138" y="116632"/>
            <a:ext cx="3128595" cy="2232360"/>
          </a:xfrm>
          <a:prstGeom prst="ellipse">
            <a:avLst/>
          </a:prstGeom>
          <a:solidFill>
            <a:srgbClr val="E1FFFF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1ED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8626" y="260648"/>
            <a:ext cx="3301566" cy="1722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Наши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профессиональные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образовательные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программы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знак завершения 10"/>
          <p:cNvSpPr/>
          <p:nvPr/>
        </p:nvSpPr>
        <p:spPr>
          <a:xfrm>
            <a:off x="4788024" y="4292406"/>
            <a:ext cx="4075718" cy="109355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Технология аналитического контроля химических соединений</a:t>
            </a:r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311695" y="4281129"/>
            <a:ext cx="4003906" cy="110483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Техническое обслуживание и ремонт двигателей, систем и агрегатов автомобилей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Блок-схема: знак завершения 32"/>
          <p:cNvSpPr/>
          <p:nvPr/>
        </p:nvSpPr>
        <p:spPr>
          <a:xfrm>
            <a:off x="326973" y="1127436"/>
            <a:ext cx="2550912" cy="94207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Сварочное производство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Блок-схема: знак завершения 34"/>
          <p:cNvSpPr/>
          <p:nvPr/>
        </p:nvSpPr>
        <p:spPr>
          <a:xfrm>
            <a:off x="5668341" y="2258976"/>
            <a:ext cx="3183828" cy="87778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Информационные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системы и программирование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6" name="Блок-схема: знак завершения 35"/>
          <p:cNvSpPr/>
          <p:nvPr/>
        </p:nvSpPr>
        <p:spPr>
          <a:xfrm>
            <a:off x="4946200" y="3235707"/>
            <a:ext cx="3946280" cy="957748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Металлургия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цветных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металлов</a:t>
            </a:r>
            <a:endParaRPr lang="ru-RU" b="1" dirty="0">
              <a:ln w="10160">
                <a:noFill/>
                <a:prstDash val="solid"/>
              </a:ln>
              <a:solidFill>
                <a:srgbClr val="60140C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7" name="Блок-схема: знак завершения 36"/>
          <p:cNvSpPr/>
          <p:nvPr/>
        </p:nvSpPr>
        <p:spPr>
          <a:xfrm>
            <a:off x="323528" y="3235707"/>
            <a:ext cx="3744416" cy="911384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Технология парикмахерского искусства 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Narrow" panose="020B0606020202030204" pitchFamily="34" charset="0"/>
            </a:endParaRPr>
          </a:p>
        </p:txBody>
      </p:sp>
      <p:sp>
        <p:nvSpPr>
          <p:cNvPr id="38" name="Блок-схема: знак завершения 37"/>
          <p:cNvSpPr/>
          <p:nvPr/>
        </p:nvSpPr>
        <p:spPr>
          <a:xfrm>
            <a:off x="6324720" y="1095052"/>
            <a:ext cx="2735001" cy="1006839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Поварское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 и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кондитерское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 дело</a:t>
            </a:r>
          </a:p>
        </p:txBody>
      </p:sp>
      <p:sp>
        <p:nvSpPr>
          <p:cNvPr id="39" name="Блок-схема: знак завершения 38"/>
          <p:cNvSpPr/>
          <p:nvPr/>
        </p:nvSpPr>
        <p:spPr>
          <a:xfrm>
            <a:off x="4600737" y="5438824"/>
            <a:ext cx="4075719" cy="1230307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Техническая эксплуатация и обслуживание электрического </a:t>
            </a:r>
          </a:p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 panose="02050604050505020204" pitchFamily="18" charset="0"/>
              </a:rPr>
              <a:t>и электромеханического оборудования </a:t>
            </a:r>
          </a:p>
        </p:txBody>
      </p:sp>
      <p:sp>
        <p:nvSpPr>
          <p:cNvPr id="40" name="Блок-схема: знак завершения 39"/>
          <p:cNvSpPr/>
          <p:nvPr/>
        </p:nvSpPr>
        <p:spPr>
          <a:xfrm>
            <a:off x="323528" y="2275268"/>
            <a:ext cx="3312368" cy="826401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Технология</a:t>
            </a:r>
            <a:r>
              <a:rPr lang="ru-RU" dirty="0"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машиностроения</a:t>
            </a:r>
            <a:endParaRPr lang="ru-RU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Блок-схема: знак завершения 40"/>
          <p:cNvSpPr/>
          <p:nvPr/>
        </p:nvSpPr>
        <p:spPr>
          <a:xfrm>
            <a:off x="314286" y="5520000"/>
            <a:ext cx="4001315" cy="110183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60140C"/>
                </a:solidFill>
                <a:latin typeface="Bookman Old Style"/>
                <a:ea typeface="Times New Roman"/>
                <a:cs typeface="Times New Roman"/>
              </a:rPr>
              <a:t>Оснащение средствами автоматизации технологических процессов и производств (по отраслям)</a:t>
            </a:r>
            <a:endParaRPr lang="ru-RU" sz="1600" b="1" dirty="0">
              <a:ln w="10160">
                <a:noFill/>
                <a:prstDash val="solid"/>
              </a:ln>
              <a:solidFill>
                <a:srgbClr val="60140C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Блок-схема: знак завершения 13"/>
          <p:cNvSpPr/>
          <p:nvPr/>
        </p:nvSpPr>
        <p:spPr>
          <a:xfrm>
            <a:off x="4788024" y="4269675"/>
            <a:ext cx="4075718" cy="109355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Технология аналитического контроля химических соединений</a:t>
            </a:r>
          </a:p>
        </p:txBody>
      </p:sp>
      <p:sp>
        <p:nvSpPr>
          <p:cNvPr id="15" name="Блок-схема: знак завершения 14"/>
          <p:cNvSpPr/>
          <p:nvPr/>
        </p:nvSpPr>
        <p:spPr>
          <a:xfrm>
            <a:off x="311695" y="4258398"/>
            <a:ext cx="4003906" cy="1104833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Техническое обслуживание и ремонт двигателей, систем и агрегатов автомобилей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Блок-схема: знак завершения 15"/>
          <p:cNvSpPr/>
          <p:nvPr/>
        </p:nvSpPr>
        <p:spPr>
          <a:xfrm>
            <a:off x="5668341" y="2236245"/>
            <a:ext cx="3183828" cy="877780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Информационные </a:t>
            </a:r>
            <a:r>
              <a:rPr lang="ru-RU" sz="1600" b="1" dirty="0" smtClean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системы и программирование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Блок-схема: знак завершения 16"/>
          <p:cNvSpPr/>
          <p:nvPr/>
        </p:nvSpPr>
        <p:spPr>
          <a:xfrm>
            <a:off x="4946200" y="3212976"/>
            <a:ext cx="3946280" cy="957748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Металлургия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цветных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  <a:ea typeface="Times New Roman"/>
                <a:cs typeface="Times New Roman"/>
              </a:rPr>
              <a:t>металлов</a:t>
            </a:r>
            <a:endParaRPr lang="ru-RU" b="1" dirty="0">
              <a:ln w="10160">
                <a:noFill/>
                <a:prstDash val="solid"/>
              </a:ln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Блок-схема: знак завершения 17"/>
          <p:cNvSpPr/>
          <p:nvPr/>
        </p:nvSpPr>
        <p:spPr>
          <a:xfrm>
            <a:off x="323528" y="3212976"/>
            <a:ext cx="3744416" cy="911384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Технология парикмахерского искусства 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Блок-схема: знак завершения 18"/>
          <p:cNvSpPr/>
          <p:nvPr/>
        </p:nvSpPr>
        <p:spPr>
          <a:xfrm>
            <a:off x="6324720" y="1072321"/>
            <a:ext cx="2735001" cy="1006839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Поварское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и </a:t>
            </a:r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кондитерское</a:t>
            </a:r>
            <a:r>
              <a:rPr lang="ru-RU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 дело</a:t>
            </a:r>
          </a:p>
        </p:txBody>
      </p:sp>
      <p:sp>
        <p:nvSpPr>
          <p:cNvPr id="21" name="Блок-схема: знак завершения 20"/>
          <p:cNvSpPr/>
          <p:nvPr/>
        </p:nvSpPr>
        <p:spPr>
          <a:xfrm>
            <a:off x="4600737" y="5416093"/>
            <a:ext cx="4075719" cy="1230307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Техническая эксплуатация и обслуживание электрического </a:t>
            </a:r>
          </a:p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 panose="02050604050505020204" pitchFamily="18" charset="0"/>
              </a:rPr>
              <a:t>и электромеханического оборудования </a:t>
            </a: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314286" y="5497269"/>
            <a:ext cx="4001315" cy="1101836"/>
          </a:xfrm>
          <a:prstGeom prst="flowChartTerminator">
            <a:avLst/>
          </a:prstGeom>
          <a:solidFill>
            <a:srgbClr val="E1FFFF"/>
          </a:solidFill>
          <a:ln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b="1" dirty="0">
                <a:ln w="10160">
                  <a:noFill/>
                  <a:prstDash val="solid"/>
                </a:ln>
                <a:solidFill>
                  <a:srgbClr val="002060"/>
                </a:solidFill>
                <a:latin typeface="Bookman Old Style"/>
                <a:ea typeface="Times New Roman"/>
                <a:cs typeface="Times New Roman"/>
              </a:rPr>
              <a:t>Оснащение средствами автоматизации технологических процессов и производств (по отраслям)</a:t>
            </a:r>
            <a:endParaRPr lang="ru-RU" sz="1600" b="1" dirty="0">
              <a:ln w="10160">
                <a:noFill/>
                <a:prstDash val="solid"/>
              </a:ln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23728" y="111878"/>
            <a:ext cx="6624736" cy="1292662"/>
          </a:xfrm>
          <a:prstGeom prst="rect">
            <a:avLst/>
          </a:prstGeo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Современные лаборатории, мастерские и учебные </a:t>
            </a:r>
            <a:r>
              <a:rPr lang="ru-RU" sz="2400" b="1" dirty="0" smtClean="0">
                <a:ln w="0"/>
                <a:solidFill>
                  <a:srgbClr val="0000CC"/>
                </a:solidFill>
                <a:latin typeface="Century" panose="02040604050505020304" pitchFamily="18" charset="0"/>
              </a:rPr>
              <a:t>кабинеты.</a:t>
            </a:r>
            <a:endParaRPr lang="ru-RU" sz="2400" b="1" dirty="0">
              <a:ln w="0"/>
              <a:solidFill>
                <a:srgbClr val="0000CC"/>
              </a:solidFill>
              <a:latin typeface="Century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" panose="020406040505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0000CC"/>
                </a:solidFill>
                <a:latin typeface="Century" panose="02040604050505020304" pitchFamily="18" charset="0"/>
              </a:rPr>
              <a:t>Площадка 1 – ул. </a:t>
            </a:r>
            <a:r>
              <a:rPr lang="ru-RU" sz="2000" b="1" dirty="0" err="1">
                <a:solidFill>
                  <a:srgbClr val="0000CC"/>
                </a:solidFill>
                <a:latin typeface="Century" panose="02040604050505020304" pitchFamily="18" charset="0"/>
              </a:rPr>
              <a:t>Кривоусова</a:t>
            </a:r>
            <a:r>
              <a:rPr lang="ru-RU" sz="2000" b="1" dirty="0">
                <a:solidFill>
                  <a:srgbClr val="0000CC"/>
                </a:solidFill>
                <a:latin typeface="Century" panose="02040604050505020304" pitchFamily="18" charset="0"/>
              </a:rPr>
              <a:t>, 53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932040" y="1525853"/>
            <a:ext cx="3528394" cy="234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25853"/>
            <a:ext cx="3456384" cy="2362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41" y="4133519"/>
            <a:ext cx="3530827" cy="237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133519"/>
            <a:ext cx="3528394" cy="2452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94177" y="198873"/>
            <a:ext cx="8229600" cy="1190373"/>
          </a:xfrm>
          <a:noFill/>
          <a:ln w="28575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>
                <a:solidFill>
                  <a:srgbClr val="0000CC"/>
                </a:solidFill>
                <a:latin typeface="Century" panose="02040604050505020304" pitchFamily="18" charset="0"/>
              </a:rPr>
              <a:t>Современные лаборатории, мастерские и учебные </a:t>
            </a:r>
            <a:r>
              <a:rPr lang="ru-RU" sz="2800" b="1" dirty="0" smtClean="0">
                <a:solidFill>
                  <a:srgbClr val="0000CC"/>
                </a:solidFill>
                <a:latin typeface="Century" panose="02040604050505020304" pitchFamily="18" charset="0"/>
              </a:rPr>
              <a:t>кабинеты </a:t>
            </a:r>
            <a:br>
              <a:rPr lang="ru-RU" sz="2800" b="1" dirty="0" smtClean="0">
                <a:solidFill>
                  <a:srgbClr val="0000CC"/>
                </a:solidFill>
                <a:latin typeface="Century" panose="02040604050505020304" pitchFamily="18" charset="0"/>
              </a:rPr>
            </a:br>
            <a:r>
              <a:rPr lang="ru-RU" sz="2400" b="1" dirty="0" smtClean="0">
                <a:solidFill>
                  <a:srgbClr val="0000CC"/>
                </a:solidFill>
                <a:latin typeface="Century" panose="02040604050505020304" pitchFamily="18" charset="0"/>
              </a:rPr>
              <a:t>Площадка </a:t>
            </a:r>
            <a:r>
              <a:rPr lang="ru-RU" sz="2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 ул. Лесная, 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26" y="1623984"/>
            <a:ext cx="3493366" cy="2453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2"/>
          <a:stretch/>
        </p:blipFill>
        <p:spPr>
          <a:xfrm>
            <a:off x="634462" y="4353949"/>
            <a:ext cx="3462358" cy="2374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1" r="11061"/>
          <a:stretch/>
        </p:blipFill>
        <p:spPr>
          <a:xfrm>
            <a:off x="4523490" y="4293096"/>
            <a:ext cx="3694447" cy="243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2" y="1532232"/>
            <a:ext cx="3581917" cy="26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996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1956538" y="403949"/>
            <a:ext cx="6383052" cy="634082"/>
          </a:xfrm>
          <a:noFill/>
          <a:ln w="19050">
            <a:solidFill>
              <a:schemeClr val="bg1"/>
            </a:solidFill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eaLnBrk="1" hangingPunct="1"/>
            <a:r>
              <a:rPr lang="ru-RU" sz="2800" b="1" dirty="0" smtClean="0">
                <a:solidFill>
                  <a:srgbClr val="0000CC"/>
                </a:solidFill>
              </a:rPr>
              <a:t>Лаборатории и </a:t>
            </a:r>
            <a:r>
              <a:rPr lang="ru-RU" sz="2800" b="1" dirty="0">
                <a:solidFill>
                  <a:srgbClr val="0000CC"/>
                </a:solidFill>
              </a:rPr>
              <a:t>мастерские</a:t>
            </a:r>
            <a:endParaRPr lang="ru-RU" sz="2800" b="1" dirty="0" smtClean="0">
              <a:solidFill>
                <a:srgbClr val="0000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1" y="4058328"/>
            <a:ext cx="3929587" cy="26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16832"/>
            <a:ext cx="3384376" cy="4512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57" y="1540045"/>
            <a:ext cx="3941294" cy="2216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7692" t="6520" b="4385"/>
          <a:stretch/>
        </p:blipFill>
        <p:spPr bwMode="auto">
          <a:xfrm>
            <a:off x="4283968" y="3789040"/>
            <a:ext cx="4320480" cy="2952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9552" y="404664"/>
            <a:ext cx="4515678" cy="3168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10101"/>
          <a:stretch/>
        </p:blipFill>
        <p:spPr>
          <a:xfrm>
            <a:off x="755576" y="3789040"/>
            <a:ext cx="2873369" cy="2815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4"/>
          <a:stretch/>
        </p:blipFill>
        <p:spPr>
          <a:xfrm>
            <a:off x="5619149" y="379646"/>
            <a:ext cx="2757769" cy="3193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3892" y="85005"/>
            <a:ext cx="2883975" cy="3842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271" y="3933824"/>
            <a:ext cx="4252349" cy="2591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937312"/>
            <a:ext cx="3155169" cy="258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1601"/>
            <a:ext cx="1379043" cy="1167159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783174" y="237676"/>
            <a:ext cx="3241521" cy="657661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/>
            <a:tailEnd/>
          </a:ln>
          <a:effectLst>
            <a:glow rad="101600">
              <a:schemeClr val="bg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ru-RU" sz="3200" b="1" dirty="0">
                <a:ln w="0"/>
                <a:solidFill>
                  <a:srgbClr val="002060"/>
                </a:solidFill>
                <a:latin typeface="Century" panose="02040604050505020304" pitchFamily="18" charset="0"/>
              </a:rPr>
              <a:t>Общежитие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267" y="1062244"/>
            <a:ext cx="5094621" cy="2875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window dir="ver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8328</TotalTime>
  <Words>752</Words>
  <Application>Microsoft Office PowerPoint</Application>
  <PresentationFormat>Экран (4:3)</PresentationFormat>
  <Paragraphs>163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40" baseType="lpstr">
      <vt:lpstr>Batang</vt:lpstr>
      <vt:lpstr>ＭＳ Ｐゴシック</vt:lpstr>
      <vt:lpstr>Arial</vt:lpstr>
      <vt:lpstr>Arial Black</vt:lpstr>
      <vt:lpstr>Arial Narrow</vt:lpstr>
      <vt:lpstr>Bookman Old Style</vt:lpstr>
      <vt:lpstr>Browallia New</vt:lpstr>
      <vt:lpstr>Calibri</vt:lpstr>
      <vt:lpstr>Cambria Math</vt:lpstr>
      <vt:lpstr>Century</vt:lpstr>
      <vt:lpstr>Times New Roman</vt:lpstr>
      <vt:lpstr>Тема Office</vt:lpstr>
      <vt:lpstr>1_Тема Office</vt:lpstr>
      <vt:lpstr>7_Тема Office</vt:lpstr>
      <vt:lpstr>Презентация PowerPoint</vt:lpstr>
      <vt:lpstr>Презентация PowerPoint</vt:lpstr>
      <vt:lpstr>Центр по подготовке и проведению демонстрационного экзамена</vt:lpstr>
      <vt:lpstr>Презентация PowerPoint</vt:lpstr>
      <vt:lpstr>Презентация PowerPoint</vt:lpstr>
      <vt:lpstr>Современные лаборатории, мастерские и учебные кабинеты  Площадка № 2 ул. Лесная, 1</vt:lpstr>
      <vt:lpstr>Лаборатории и мастерские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43.02.17 Технологии индустрии красоты</vt:lpstr>
      <vt:lpstr>Приглашаем вас!</vt:lpstr>
      <vt:lpstr>Приемная компания</vt:lpstr>
      <vt:lpstr>Презентация PowerPoint</vt:lpstr>
      <vt:lpstr>Добро пожаловать в «ЮНОСТЬ»!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543</cp:revision>
  <cp:lastPrinted>2021-10-19T10:02:36Z</cp:lastPrinted>
  <dcterms:created xsi:type="dcterms:W3CDTF">2013-09-27T10:35:36Z</dcterms:created>
  <dcterms:modified xsi:type="dcterms:W3CDTF">2024-02-26T04:34:43Z</dcterms:modified>
</cp:coreProperties>
</file>